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3" r:id="rId6"/>
    <p:sldId id="257" r:id="rId7"/>
    <p:sldId id="258" r:id="rId8"/>
    <p:sldId id="262" r:id="rId9"/>
    <p:sldId id="274" r:id="rId10"/>
    <p:sldId id="277" r:id="rId11"/>
    <p:sldId id="275" r:id="rId12"/>
    <p:sldId id="276" r:id="rId13"/>
    <p:sldId id="278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6"/>
    <a:srgbClr val="FFFFFF"/>
    <a:srgbClr val="000000"/>
    <a:srgbClr val="9DC3E6"/>
    <a:srgbClr val="ED7D31"/>
    <a:srgbClr val="997300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DDCB6-1251-0716-3266-50305C5CE87F}" v="3" dt="2023-12-06T12:47:13.939"/>
    <p1510:client id="{6144979F-7611-848D-6433-8D7B84072EE7}" v="2090" dt="2023-12-06T15:52:36.010"/>
    <p1510:client id="{D98E7B1B-C130-4B49-B7D1-5A7A9AAA2036}" v="4" dt="2023-12-10T18:29:33.978"/>
    <p1510:client id="{E3E9BDAA-0A2D-EA38-6BA4-D69B03289EBA}" v="78" dt="2023-12-06T18:15:08.2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04" autoAdjust="0"/>
  </p:normalViewPr>
  <p:slideViewPr>
    <p:cSldViewPr snapToGrid="0">
      <p:cViewPr varScale="1">
        <p:scale>
          <a:sx n="75" d="100"/>
          <a:sy n="75" d="100"/>
        </p:scale>
        <p:origin x="9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8/29/2024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8/29/2024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89AF31C-6D63-451B-BE35-F1CE5A8D37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5702" y="503497"/>
            <a:ext cx="4223000" cy="3845891"/>
          </a:xfrm>
        </p:spPr>
        <p:txBody>
          <a:bodyPr/>
          <a:lstStyle>
            <a:lvl1pPr>
              <a:defRPr sz="6000" b="1" spc="1500" baseline="0"/>
            </a:lvl1pPr>
          </a:lstStyle>
          <a:p>
            <a:pPr algn="l"/>
            <a:r>
              <a:rPr lang="en-US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4FF1DD-E23B-4744-B517-0FC5587EC8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5702" y="4441463"/>
            <a:ext cx="4223000" cy="1781123"/>
          </a:xfrm>
        </p:spPr>
        <p:txBody>
          <a:bodyPr/>
          <a:lstStyle>
            <a:lvl1pPr marL="0">
              <a:buNone/>
              <a:defRPr sz="2400" spc="400" baseline="0"/>
            </a:lvl1pPr>
          </a:lstStyle>
          <a:p>
            <a:pPr algn="l"/>
            <a:r>
              <a:rPr lang="en-US" dirty="0"/>
              <a:t>CLICK TO ADD SUBTITLE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0E905E14-E19A-49A4-95B0-A4334F09D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F99F5C16-D21E-4159-9011-D83D62945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8" name="Picture Placeholder 197">
            <a:extLst>
              <a:ext uri="{FF2B5EF4-FFF2-40B4-BE49-F238E27FC236}">
                <a16:creationId xmlns:a16="http://schemas.microsoft.com/office/drawing/2014/main" id="{F9D3FB22-FF74-4855-A816-8D13507F1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67894" y="587120"/>
            <a:ext cx="5290998" cy="5290998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7" name="Graphic 190">
            <a:extLst>
              <a:ext uri="{FF2B5EF4-FFF2-40B4-BE49-F238E27FC236}">
                <a16:creationId xmlns:a16="http://schemas.microsoft.com/office/drawing/2014/main" id="{17EAC1B1-556C-4228-8079-3D901DC59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58702" y="964250"/>
            <a:ext cx="1591731" cy="537747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0A0FE21-F756-4726-9EC7-46DFECEEA9C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58B96D-C47B-4B24-BDCB-76960C6093C2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7058F75D-7E47-484C-A8EE-222280680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594816" y="4332008"/>
            <a:ext cx="1861481" cy="1861499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AC0594-B604-4B5F-8735-5032813BC0BE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76D1BD-7300-4354-BCA3-07E1D3ED20C7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9F6A88-7F99-4DBB-95B6-90D13BF6D6D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50E3B4-971A-4855-9C0F-87C90BD703A8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F73B02-8ED1-493F-BD6A-3884CA50ED50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8712CC-BAA8-4123-A8AB-B659FFA7B464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F71CDC-593D-45ED-A324-B6288F88EFCD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A641C0-F983-4E9C-89A5-4E177BC394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70500E-AF98-4D78-A6FE-9B24BFC8BCCF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C4091D-60DA-42BB-989C-B9ADE5525C55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8590E5-C6C5-44A5-9C28-E0516B919B26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7AA5261-59D2-4ED0-A2DA-395652A5C70D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D9FFE92-A04B-4BE2-A938-B2675AE1E4A9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2D6B82-69E6-428B-BF32-6ABF1DCBF39E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2391CDF-0046-492E-9224-705121E92BA6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61FF79-5959-476B-8D56-5137DD91153A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D68B4F-AD2D-48FC-A01D-0589F0B15BC9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E2168C-1A33-414B-B7F0-9188533278AD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0A0A7DC-BC4D-4658-905C-14DBA34206DD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A197B0-B38E-4006-AE4C-5E1AFEE64B64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11798F5-39E5-4F5D-A832-451D9B45AA3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9E60DA4-B7B2-4142-8B10-8414CFC3E4EE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4CCCD2-6559-45FB-B74C-7DD51F558905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DC2BEF-F322-4173-A403-106EED2F977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11933B-49E7-46D2-88DB-CC46B84EA0BB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26A659F-FEA4-4E9C-B74E-996BEF9BAF23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7E01FF-EBD3-4B8F-9D28-2BEF788A1ECA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CADC36-D67A-4261-A9F3-C82E3F961AB5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BDB8408-0CFF-4820-9C69-EB049E017A8E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80B22E1-999D-4EAE-8A3A-FB51E4D601FF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72FB3F-9113-40FB-B184-A41C3CDC8FAD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2A10ABE-BF04-45F7-8D84-7BBE9A34DC44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B6CE03A-283C-4DDA-A450-BFD1FD41963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8E8007A-8733-4C6C-B1FD-8DF1A6C1AF23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57FD03-B434-4A33-AE85-95F31E63AE51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121A789-B48C-49DD-98FB-879911D2BA08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73C7CF-979E-4BEC-983D-3D8BBB37DF19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AD34EE0-D604-4366-86AC-0A827066E845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85F29D7-9277-414F-9BAD-29BFF7336A5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A64418C-82A1-496D-B6FE-52CD0CD6CF1F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D8AB15-4DC2-4740-946A-935B5528A6AA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000FEC-BF88-43AA-991B-6D41B9D0AC97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0ACECF-61D6-4C22-AA82-C2BDD14F748B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713DD5-B976-4481-AFB1-4DF6E405F2F4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ED42A2-3A8B-4917-AA5F-4701CF55B06C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1FA0359-2B30-4C28-B9E3-7B860F27F7AF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DB39A9-E0D4-4062-B61D-8F0291F9E262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DC486B3-544A-47B1-B863-6850F1E6CC26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BD7A989-1CD0-4707-94A2-D0DE6ABB4501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54C381-9625-44C6-B8C4-7A6E633427ED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87D99B0-2F49-44C3-80EA-BE31161CBD84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20E3370-A797-44AB-8EEB-028D67C302D5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EEE4C8D-07ED-400A-A39C-9972431904D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B4C9CE-63F9-4607-A87D-FCC81E6C0440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BCEC67-B22C-432E-88CC-32FBBE738F5C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81E4161-0852-4BB4-937E-CF542BE145F4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3F4CDB4-B460-436F-8935-7256EC8D8277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287381-4AC6-40FE-8B73-E5343B936CF6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70CEB87-64E7-497A-9004-674EF56DB66B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83EE66-3B0A-40AA-B447-948D3629948E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3CE790E-1EBD-4FF2-ABA5-E9F9909B3C12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79390BB-7393-4A0C-A3C3-2F87CA36E507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607083-A696-47D0-A23B-38DE4AFF7AC1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E8C456-7AE6-48DB-AB2B-2F5699DAE2B0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C66ABC1-18DB-4060-BE7C-ABA9F5341702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602375B-D728-43C4-B0BB-6DC1BD80E85E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F9707C-4543-44EB-BD69-F109896D901B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2906B9-FB8C-4EB7-8A48-74429E0C9A41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FD115B-47BE-4B12-B634-5D02E38AB3EA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E8D9F34-CDC5-4CBE-A13C-6A3756E5196A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85CC0FE-CB51-488B-BE41-682BC3109E28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69F838-03DE-4318-B3DA-EAD60079D3B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3409050-4729-4D3D-A5F1-2B9EE1DA1A0D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35D7858-91A3-4A37-8A44-2745C5CF51A9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CE45589-6512-4E12-8AF2-58097C53410B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378472F-639B-4781-9C3D-9971CBE63381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03117FB-3A1E-45EA-9FD9-C55376718100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8FD6B76-8922-4326-B4EF-224D0F84C1F3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0BD5AB4-F53C-41C7-A994-8C27AAC465C4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BF0B5EF-5225-434F-B111-6D27F4DEA52C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5C9704-75F3-4462-9D0A-71AA900E5BA2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95DF39F-F152-472F-8300-23665D5ECF8C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30A2E4-CF3A-40B0-82D3-071FBBB4DC87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4F4EFE1-9FAE-4B22-826B-08FBDCE9CC4B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DD6C517-57BE-46B7-8E72-C8C864024886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EB106C-FE6E-47B3-9C32-045FD059A5C7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B4E8BF7-B94B-47BD-A9B5-AFF3570C76E0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A3A49C6-8C8C-42A9-AEAD-FE76067F839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8892BBF-F46F-4DEA-8D34-3C538865B994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DBE679-46C1-4D6B-9190-B66FF7563ABF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D80698F-E689-4561-9B1A-1B8D313AEF01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ED22A39-2211-4EAE-80B5-2A0800B3FBE7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52B1A57-3DF6-4349-8A94-F1CA8F79E912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3DDACCC-9A89-4A3E-8B8B-D3C062EA0A8C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CFB23EC-77E1-454E-89A8-A9505579EA61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311997D-5BCF-4D6F-9DA6-0A785957477B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840B74-C9E0-4A04-96FF-AA02BCFDB02B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7D3E292-5664-4793-BA90-21852910B63B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C9E486E-3CA3-415B-8234-7C6636CD49CC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A1881C-F2E0-4A98-9531-830ED84695BB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617FDA1-12E1-49C5-98B3-CF0EC51D3E8C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E736797-BBA8-488E-9B8E-96141B31F87E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73D3F27-0A3D-4BF0-A29C-838DEB935C45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A1FF25D-1187-4216-AD04-F69565C8BCC7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F96302-FE92-4A2E-9414-DC957DF770C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46FC647-7685-4E4E-9B52-786EA9A156F7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BF63F78-A1EF-4B61-A6AA-C0362F554376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D61726-4F2E-450C-AEE9-72871D6855C6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7E8AD24-B31D-454E-B2C8-33B7FAAB9F61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A46020A-35C3-4894-A14C-D58A6DDFF9BE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785BAB-0F71-4BAB-8D7C-4C2BF12728C4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1753E06-E6F0-4D65-BC47-0E47F399F448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77E25CE-9710-4B73-AD5E-49A4DA075D23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281B070-7790-498A-BE64-AD6A8EED8C0C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DEA3D1C-E147-472E-85DA-E8AEB7644764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8B4F711-6F99-4E44-88A4-8345F466B2B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401F175-D0DF-4BCA-9BE2-B992286B1593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BED0ED-50C5-4726-B1B3-F7B58DD4C255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D624348-F503-4817-9CA8-09F43150C5BB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05DE4EB-7FC0-45E8-A5A4-FE0C12A4D23C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80D6E47-DFA0-49F8-B8AC-45BECE747D45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0355008-C2C8-4091-A461-DEDD212620A4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A070C1D-423C-45EC-BABD-2AB764379E9B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D6D6F88-6E0D-43A8-A572-C2A45D7E6D76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7435BDD-8A00-43E8-B980-6745E1F84244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652F89-76D1-41E7-92CB-9A456A09BDA1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05F5D2E-BDFE-4F13-82B3-12B50A630D02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A273CB3-FB72-46BE-AD13-7FA701AEE95A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9CE35BE-CE0C-4893-B2C6-50678CC06FB2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8971D8C-C4B7-44D5-9AB4-858D5301EC31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ACEE734-6DD7-46E2-A1A9-CEE34EDE6647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40BF61-C964-49F9-AA06-1BAA78F8A1F2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7A8C672-80A0-4CB1-9A69-285E6E2B8354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ED5360A-4B30-4716-A288-DC492291B70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D4DB77-3361-44E4-85D9-73E2952D1A1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87FFE29-EEE8-410A-B16D-A39D63B65DBD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FFB4B78-2AC0-4AF4-8508-25122AC6DC06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BDB7689-92D1-48E9-8290-59C80C65441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A45B0ED-6D49-4BC2-A8C6-DCB8C47309D6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2277B0-CA2C-4C4D-886E-A8BB5C3A6F5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8D4EC10-F99B-4BE4-89B6-834B1616867C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D9035AB-20FC-4026-8475-CA8ECF6778B3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020D706-6962-405A-8331-D597DC0D1A1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F578D57-B7A5-4238-A263-2E65D253F46D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FE956D7-DBF3-4CA6-88C5-20C156EF5F93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9632A64-B98F-4324-A376-137F2FBA92D4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41AA47A-2218-41A9-8E27-AF0652183A5F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75085E3-7E18-429A-82F9-A4DF606F56BD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5E41EA3-AAF0-46A3-920B-9DBD36AE2E8D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3D64B3-0315-4624-8675-5B768069C714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2AB4059-8E15-4439-8B16-54ADF3358C4C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2184488-1E03-46C9-91F7-55AABB8D478A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389773B-102C-4C8B-9C32-610AEEE77366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66BF649-A9F2-4B11-80D0-32DF3F5A3230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1EB4D7B-F497-4FBF-8130-E4ECF28F8BA5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883741A-5097-469D-A7A9-C743F80ECBD5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C3A26E3-D2A0-40FC-9A92-B6238BB11570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087A775-76DD-4F9C-B8E5-86EB3BF366D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D846DE1-54E3-4C00-B45A-553B7F3FD30C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BBF9824-3B15-4F04-8C4E-09B799538C4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1B5C75E-CCEF-4EEA-859D-4C251F3AE97C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254139D-5D72-478D-89BE-DBC64CD27C88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1EFFC33-CB59-469A-AE58-5CA89469EE80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0D017A2-9FAB-4DFD-9624-E10B7C0C1673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ADC6512-13AB-4407-937C-A389D565FCD9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CEFC24B-FFC2-47B3-BD7A-7CABF1AE4D9B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C49246-6A98-4333-949E-46BDAD9321B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707CE6A-7685-4D70-813E-6D2B46FBB41B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110FD0D-D3A6-4760-8827-B70ADFC98296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95412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  <p:sldLayoutId id="2147483669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s://www.pngall.com/windows-logo-png/download/30088" TargetMode="External"/><Relationship Id="rId3" Type="http://schemas.openxmlformats.org/officeDocument/2006/relationships/hyperlink" Target="https://getbootstrap.com/" TargetMode="External"/><Relationship Id="rId7" Type="http://schemas.openxmlformats.org/officeDocument/2006/relationships/hyperlink" Target="https://blog.keliweb.it/2018/05/node-js-hosting/" TargetMode="External"/><Relationship Id="rId12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jpg"/><Relationship Id="rId11" Type="http://schemas.openxmlformats.org/officeDocument/2006/relationships/hyperlink" Target="https://smlpoints.com/notes-how-to-build-a-website-on-heroku.html" TargetMode="External"/><Relationship Id="rId5" Type="http://schemas.openxmlformats.org/officeDocument/2006/relationships/hyperlink" Target="https://mulder21c.github.io/tags/javascript/" TargetMode="External"/><Relationship Id="rId10" Type="http://schemas.openxmlformats.org/officeDocument/2006/relationships/image" Target="../media/image26.jpg"/><Relationship Id="rId4" Type="http://schemas.openxmlformats.org/officeDocument/2006/relationships/image" Target="../media/image23.png"/><Relationship Id="rId9" Type="http://schemas.openxmlformats.org/officeDocument/2006/relationships/hyperlink" Target="https://markus-gattol.name/ws/mongodb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379" y="2573171"/>
            <a:ext cx="10978470" cy="3880938"/>
          </a:xfrm>
        </p:spPr>
        <p:txBody>
          <a:bodyPr anchor="ctr"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enorite"/>
                <a:ea typeface="ADLaM Display"/>
                <a:cs typeface="Arial"/>
              </a:rPr>
              <a:t>EPICS PROJECT</a:t>
            </a:r>
            <a:br>
              <a:rPr lang="en-US" sz="2200" b="1" dirty="0">
                <a:solidFill>
                  <a:schemeClr val="accent5">
                    <a:lumMod val="50000"/>
                  </a:schemeClr>
                </a:solidFill>
                <a:latin typeface="Tenorite"/>
                <a:cs typeface="Arial"/>
              </a:rPr>
            </a:br>
            <a:br>
              <a:rPr lang="en-US" sz="2200" b="1" dirty="0">
                <a:solidFill>
                  <a:schemeClr val="accent5">
                    <a:lumMod val="50000"/>
                  </a:schemeClr>
                </a:solidFill>
                <a:latin typeface="Tenorite"/>
                <a:cs typeface="Arial"/>
              </a:rPr>
            </a:b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  <a:latin typeface="Tenorite"/>
                <a:ea typeface="ADLaM Display"/>
                <a:cs typeface="Arial"/>
              </a:rPr>
              <a:t>TOPIC: HOSPITAL MANAGEMENT SYSTEM</a:t>
            </a:r>
            <a:br>
              <a:rPr lang="en-US" sz="2200" b="1" dirty="0">
                <a:solidFill>
                  <a:schemeClr val="accent5">
                    <a:lumMod val="50000"/>
                  </a:schemeClr>
                </a:solidFill>
                <a:latin typeface="Tenorite"/>
                <a:cs typeface="Arial"/>
              </a:rPr>
            </a:br>
            <a:br>
              <a:rPr lang="en-US" sz="2200" b="1" dirty="0">
                <a:solidFill>
                  <a:schemeClr val="accent5">
                    <a:lumMod val="50000"/>
                  </a:schemeClr>
                </a:solidFill>
                <a:latin typeface="Tenorite"/>
                <a:cs typeface="Arial"/>
              </a:rPr>
            </a:b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  <a:latin typeface="Tenorite"/>
                <a:ea typeface="ADLaM Display"/>
                <a:cs typeface="Arial"/>
              </a:rPr>
              <a:t>PRESENTED BY: GROUP 281</a:t>
            </a:r>
            <a:br>
              <a:rPr lang="en-US" sz="2200" b="1" dirty="0">
                <a:solidFill>
                  <a:schemeClr val="accent5">
                    <a:lumMod val="50000"/>
                  </a:schemeClr>
                </a:solidFill>
                <a:latin typeface="Tenorite"/>
                <a:cs typeface="Arial"/>
              </a:rPr>
            </a:br>
            <a:br>
              <a:rPr lang="en-US" sz="2200" b="1" dirty="0">
                <a:solidFill>
                  <a:schemeClr val="accent5">
                    <a:lumMod val="50000"/>
                  </a:schemeClr>
                </a:solidFill>
                <a:latin typeface="Tenorite"/>
                <a:cs typeface="Arial"/>
              </a:rPr>
            </a:b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  <a:latin typeface="Tenorite"/>
                <a:ea typeface="ADLaM Display"/>
                <a:cs typeface="Arial"/>
              </a:rPr>
              <a:t>SUPERVISOR: MRS. JAYANTHI J</a:t>
            </a:r>
            <a:br>
              <a:rPr lang="en-US" sz="2200" b="1" dirty="0">
                <a:solidFill>
                  <a:schemeClr val="accent5">
                    <a:lumMod val="50000"/>
                  </a:schemeClr>
                </a:solidFill>
                <a:latin typeface="Tenorite"/>
                <a:cs typeface="Arial"/>
              </a:rPr>
            </a:br>
            <a:br>
              <a:rPr lang="en-US" sz="2200" b="1" dirty="0">
                <a:solidFill>
                  <a:schemeClr val="accent5">
                    <a:lumMod val="50000"/>
                  </a:schemeClr>
                </a:solidFill>
                <a:latin typeface="Tenorite"/>
                <a:cs typeface="Arial"/>
              </a:rPr>
            </a:b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  <a:latin typeface="Tenorite"/>
                <a:ea typeface="ADLaM Display"/>
                <a:cs typeface="Arial"/>
              </a:rPr>
              <a:t> REVIEWERS: DR.ANIL KUMAR YADAV </a:t>
            </a:r>
            <a:br>
              <a:rPr lang="en-US" sz="2200" b="1" dirty="0">
                <a:solidFill>
                  <a:schemeClr val="accent5">
                    <a:lumMod val="50000"/>
                  </a:schemeClr>
                </a:solidFill>
                <a:latin typeface="Tenorite"/>
                <a:cs typeface="Arial"/>
              </a:rPr>
            </a:b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  <a:latin typeface="Tenorite"/>
                <a:ea typeface="ADLaM Display"/>
                <a:cs typeface="Arial"/>
              </a:rPr>
              <a:t>AND DR.SUNEET JOSHI</a:t>
            </a:r>
            <a:br>
              <a:rPr lang="en-US" sz="2200" b="1" dirty="0">
                <a:latin typeface="Arial"/>
                <a:cs typeface="Arial"/>
              </a:rPr>
            </a:br>
            <a:endParaRPr lang="en-US" sz="2200" b="1">
              <a:latin typeface="Arial"/>
              <a:cs typeface="Arial"/>
            </a:endParaRPr>
          </a:p>
          <a:p>
            <a:pPr>
              <a:spcBef>
                <a:spcPts val="1000"/>
              </a:spcBef>
            </a:pPr>
            <a:endParaRPr lang="en-US" sz="2200" b="1">
              <a:latin typeface="Arial"/>
              <a:cs typeface="Arial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E40DD-FE71-9451-AEAD-AA5B6D8D1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31538"/>
            <a:ext cx="2861095" cy="108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12FCBB-67DE-4FB4-8279-8545853BCAD2}"/>
              </a:ext>
            </a:extLst>
          </p:cNvPr>
          <p:cNvSpPr/>
          <p:nvPr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870F9-C13B-4F0B-926A-7D578E1838E7}"/>
              </a:ext>
            </a:extLst>
          </p:cNvPr>
          <p:cNvSpPr/>
          <p:nvPr/>
        </p:nvSpPr>
        <p:spPr>
          <a:xfrm>
            <a:off x="3257198" y="585533"/>
            <a:ext cx="5117910" cy="1050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F3F2E-669D-4201-BC8F-EEB9B91F8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505" y="652449"/>
            <a:ext cx="5002088" cy="696035"/>
          </a:xfrm>
          <a:noFill/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USABILITY/APPLICATIONS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ECD61-0572-401B-84F4-61FAD4622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7B540-409F-4F3D-B5FA-656695EB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F15AB-86A9-44B4-8E4C-0BCBB3FAF54F}"/>
              </a:ext>
            </a:extLst>
          </p:cNvPr>
          <p:cNvSpPr txBox="1"/>
          <p:nvPr/>
        </p:nvSpPr>
        <p:spPr>
          <a:xfrm>
            <a:off x="504967" y="2975212"/>
            <a:ext cx="47432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Söhne"/>
              </a:rPr>
              <a:t>Hospital Management system assists in managing patient demographics, appointments, admission, discharge, and transfer (ADT). It also includes tracking patient medical history, diagnoses, treatment plans, and medications.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763A7-03A8-4D11-841B-77688B1FFE63}"/>
              </a:ext>
            </a:extLst>
          </p:cNvPr>
          <p:cNvSpPr txBox="1"/>
          <p:nvPr/>
        </p:nvSpPr>
        <p:spPr>
          <a:xfrm>
            <a:off x="6632811" y="2975212"/>
            <a:ext cx="47630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also helps maintains a digital record of patient health information, including medical history, test results, diagnoses, medications, and treatment plans. This information is accessible to authorized healthcare providers.</a:t>
            </a:r>
          </a:p>
        </p:txBody>
      </p:sp>
    </p:spTree>
    <p:extLst>
      <p:ext uri="{BB962C8B-B14F-4D97-AF65-F5344CB8AC3E}">
        <p14:creationId xmlns:p14="http://schemas.microsoft.com/office/powerpoint/2010/main" val="3312114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8269" y="2674961"/>
            <a:ext cx="5886734" cy="1487606"/>
          </a:xfrm>
        </p:spPr>
        <p:txBody>
          <a:bodyPr/>
          <a:lstStyle/>
          <a:p>
            <a:r>
              <a:rPr lang="en-US" sz="7200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Close-up of stethoscope in scrubs pocket">
            <a:extLst>
              <a:ext uri="{FF2B5EF4-FFF2-40B4-BE49-F238E27FC236}">
                <a16:creationId xmlns:a16="http://schemas.microsoft.com/office/drawing/2014/main" id="{137DB110-01D1-F02C-1F4E-B7C8FA63ED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9091" t="23391"/>
          <a:stretch/>
        </p:blipFill>
        <p:spPr>
          <a:xfrm>
            <a:off x="-1" y="10"/>
            <a:ext cx="12191997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607C874-782B-4427-B581-0597FA74F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cap="all" dirty="0">
                <a:solidFill>
                  <a:schemeClr val="bg1"/>
                </a:solidFill>
              </a:rPr>
              <a:t>Hospital Management system</a:t>
            </a:r>
            <a:endParaRPr lang="en-US" sz="5100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A549CD-5F3D-8694-44EE-D9091F5FB464}"/>
              </a:ext>
            </a:extLst>
          </p:cNvPr>
          <p:cNvSpPr/>
          <p:nvPr/>
        </p:nvSpPr>
        <p:spPr>
          <a:xfrm>
            <a:off x="859809" y="1836118"/>
            <a:ext cx="10286740" cy="42314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69" y="790406"/>
            <a:ext cx="3715109" cy="70733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ED7D31"/>
                </a:solidFill>
                <a:latin typeface="Bahnschrift"/>
              </a:rPr>
              <a:t>The problem: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974" y="2019868"/>
            <a:ext cx="9940769" cy="382770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100" dirty="0">
                <a:ea typeface="+mn-lt"/>
                <a:cs typeface="+mn-lt"/>
              </a:rPr>
              <a:t>Current hospital management systems face multiple challenges that impede efficient operations and compromise the quality of patient care. These issues include disjointed systems leading to inefficiencies, the absence of real-time information causing delays in decision-making, data silos resulting in redundancy and accessibility obstacles, insufficient analytics capabilities hindering informed decision-making, and concerns regarding security and compliance. These problems collectively undermine the effectiveness of resource allocation, patient care delivery, and timely decision-making within healthcare facilities.</a:t>
            </a: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Scope of the project: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D57AE59-970F-DD2B-4978-51D8CD827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330" y="566288"/>
            <a:ext cx="5584164" cy="16279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5400" b="1" dirty="0">
                <a:solidFill>
                  <a:srgbClr val="ED7D31"/>
                </a:solidFill>
              </a:rPr>
              <a:t>SCOPE </a:t>
            </a:r>
            <a:r>
              <a:rPr lang="en-US" sz="1800" b="1" dirty="0"/>
              <a:t>of the project</a:t>
            </a:r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1C2C34-D13A-6305-2F44-5B45186151B0}"/>
              </a:ext>
            </a:extLst>
          </p:cNvPr>
          <p:cNvSpPr/>
          <p:nvPr/>
        </p:nvSpPr>
        <p:spPr>
          <a:xfrm>
            <a:off x="1173707" y="1487606"/>
            <a:ext cx="9471547" cy="45583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/>
          </p:cNvSpPr>
          <p:nvPr/>
        </p:nvSpPr>
        <p:spPr>
          <a:xfrm>
            <a:off x="1769764" y="1939433"/>
            <a:ext cx="8425315" cy="38195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713232">
              <a:spcAft>
                <a:spcPts val="600"/>
              </a:spcAft>
            </a:pPr>
            <a:r>
              <a:rPr lang="en-US" sz="2100" dirty="0">
                <a:ea typeface="+mn-lt"/>
                <a:cs typeface="+mn-lt"/>
              </a:rPr>
              <a:t>The project encompasses the development of a comprehensive system designed to streamline hospital operations by integrating MongoDB Atlas Realm technologies. This includes functionalities to facilitate real-time data access, seamless information flow, and analytics-driven insights. The system aims to manage patient records and billing while ensuring scalability, reliability, and data security. The scope involves implementing a user-friendly interface, real-time data synchronization, analytics dashboards, and stringent security measures compliant with healthcare regulations. The focus extends to empowering efficient healthcare delivery, informed decision-making, and adaptable system scalability to meet evolving industry needs.</a:t>
            </a:r>
            <a:endParaRPr lang="en-US" sz="2100" kern="1200" dirty="0">
              <a:latin typeface="+mn-lt"/>
              <a:ea typeface="+mn-lt"/>
              <a:cs typeface="+mn-lt"/>
            </a:endParaRPr>
          </a:p>
          <a:p>
            <a:pPr>
              <a:spcAft>
                <a:spcPts val="600"/>
              </a:spcAft>
            </a:pP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/>
          </p:cNvSpPr>
          <p:nvPr/>
        </p:nvSpPr>
        <p:spPr>
          <a:xfrm>
            <a:off x="7993209" y="5889993"/>
            <a:ext cx="2156021" cy="286970"/>
          </a:xfrm>
          <a:prstGeom prst="rect">
            <a:avLst/>
          </a:prstGeom>
        </p:spPr>
        <p:txBody>
          <a:bodyPr/>
          <a:lstStyle/>
          <a:p>
            <a:pPr defTabSz="713232">
              <a:spcAft>
                <a:spcPts val="600"/>
              </a:spcAft>
            </a:pPr>
            <a:fld id="{A49DFD55-3C28-40EF-9E31-A92D2E4017FF}" type="slidenum">
              <a:rPr lang="en-US" sz="14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13232"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2" name="Graphic 11" descr="A microscope apparatus">
            <a:extLst>
              <a:ext uri="{FF2B5EF4-FFF2-40B4-BE49-F238E27FC236}">
                <a16:creationId xmlns:a16="http://schemas.microsoft.com/office/drawing/2014/main" id="{55F38BF1-E66B-A661-8CED-25C4A96BE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1197" y="3867491"/>
            <a:ext cx="1338648" cy="23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particle graph background">
            <a:extLst>
              <a:ext uri="{FF2B5EF4-FFF2-40B4-BE49-F238E27FC236}">
                <a16:creationId xmlns:a16="http://schemas.microsoft.com/office/drawing/2014/main" id="{B4B99CBA-7AE0-81E7-90FC-81BE6ECE4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9" t="9091" r="165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Features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3107322"/>
            <a:ext cx="5060716" cy="23004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Record patients data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Search or view the data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Updates the data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Delete the data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Real time data analyzing through the Admin page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: Rounded Corners 205">
            <a:extLst>
              <a:ext uri="{FF2B5EF4-FFF2-40B4-BE49-F238E27FC236}">
                <a16:creationId xmlns:a16="http://schemas.microsoft.com/office/drawing/2014/main" id="{0693084E-6892-87E3-51E2-E325226A193E}"/>
              </a:ext>
            </a:extLst>
          </p:cNvPr>
          <p:cNvSpPr/>
          <p:nvPr/>
        </p:nvSpPr>
        <p:spPr>
          <a:xfrm>
            <a:off x="7993529" y="388470"/>
            <a:ext cx="4083170" cy="7476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DDBE1-C699-CDE4-8732-5E12D62A0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2218" y="178000"/>
            <a:ext cx="3920779" cy="906508"/>
          </a:xfrm>
          <a:noFill/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a typeface="+mj-lt"/>
                <a:cs typeface="+mj-lt"/>
              </a:rPr>
              <a:t>Requirements 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0" name="Subtitle 2">
            <a:extLst>
              <a:ext uri="{FF2B5EF4-FFF2-40B4-BE49-F238E27FC236}">
                <a16:creationId xmlns:a16="http://schemas.microsoft.com/office/drawing/2014/main" id="{8EBD5BF7-ADAF-8E36-A091-3E2D57565505}"/>
              </a:ext>
            </a:extLst>
          </p:cNvPr>
          <p:cNvSpPr txBox="1">
            <a:spLocks/>
          </p:cNvSpPr>
          <p:nvPr/>
        </p:nvSpPr>
        <p:spPr>
          <a:xfrm>
            <a:off x="7683261" y="1650844"/>
            <a:ext cx="4179570" cy="48081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aguet Script"/>
              </a:rPr>
              <a:t>Software: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rgbClr val="E6EDF1"/>
                </a:solidFill>
                <a:ea typeface="+mn-lt"/>
                <a:cs typeface="+mn-lt"/>
              </a:rPr>
              <a:t>Bootstrap</a:t>
            </a:r>
            <a:endParaRPr lang="en-US" sz="1800" dirty="0"/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rgbClr val="E6EDF1"/>
                </a:solidFill>
                <a:ea typeface="+mn-lt"/>
                <a:cs typeface="+mn-lt"/>
              </a:rPr>
              <a:t>  JavaScript</a:t>
            </a:r>
            <a:endParaRPr lang="en-US" sz="1800" dirty="0"/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rgbClr val="E6EDF1"/>
                </a:solidFill>
                <a:ea typeface="+mn-lt"/>
                <a:cs typeface="+mn-lt"/>
              </a:rPr>
              <a:t>  NodeJS</a:t>
            </a:r>
            <a:endParaRPr lang="en-US" sz="1800" dirty="0"/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rgbClr val="E6EDF1"/>
                </a:solidFill>
                <a:ea typeface="+mn-lt"/>
                <a:cs typeface="+mn-lt"/>
              </a:rPr>
              <a:t>  MongoDB </a:t>
            </a:r>
            <a:endParaRPr lang="en-US" sz="1800" dirty="0"/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rgbClr val="E6EDF1"/>
                </a:solidFill>
                <a:ea typeface="+mn-lt"/>
                <a:cs typeface="+mn-lt"/>
              </a:rPr>
              <a:t>  Mongoose</a:t>
            </a:r>
            <a:endParaRPr lang="en-US" sz="1800" dirty="0"/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rgbClr val="E6EDF1"/>
                </a:solidFill>
                <a:ea typeface="+mn-lt"/>
                <a:cs typeface="+mn-lt"/>
              </a:rPr>
              <a:t>  Heroku</a:t>
            </a:r>
            <a:endParaRPr lang="en-US" sz="1800" dirty="0"/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US" dirty="0"/>
          </a:p>
        </p:txBody>
      </p:sp>
      <p:sp>
        <p:nvSpPr>
          <p:cNvPr id="201" name="Subtitle 2">
            <a:extLst>
              <a:ext uri="{FF2B5EF4-FFF2-40B4-BE49-F238E27FC236}">
                <a16:creationId xmlns:a16="http://schemas.microsoft.com/office/drawing/2014/main" id="{F425B63A-185E-ED36-FAA7-3C38961AAB9E}"/>
              </a:ext>
            </a:extLst>
          </p:cNvPr>
          <p:cNvSpPr txBox="1">
            <a:spLocks/>
          </p:cNvSpPr>
          <p:nvPr/>
        </p:nvSpPr>
        <p:spPr>
          <a:xfrm>
            <a:off x="3326921" y="1650843"/>
            <a:ext cx="3920778" cy="43193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Baguet Script"/>
              </a:rPr>
              <a:t>Hardware: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E6EDF1"/>
                </a:solidFill>
                <a:ea typeface="+mn-lt"/>
                <a:cs typeface="+mn-lt"/>
              </a:rPr>
              <a:t>  At least 4GB RAM</a:t>
            </a:r>
            <a:endParaRPr lang="en-US" sz="1800" dirty="0"/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rgbClr val="E6EDF1"/>
                </a:solidFill>
                <a:ea typeface="+mn-lt"/>
                <a:cs typeface="+mn-lt"/>
              </a:rPr>
              <a:t>  Multi-core CPU</a:t>
            </a:r>
            <a:endParaRPr lang="en-US" sz="1800" dirty="0"/>
          </a:p>
          <a:p>
            <a:pPr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rgbClr val="E6EDF1"/>
                </a:solidFill>
                <a:ea typeface="+mn-lt"/>
                <a:cs typeface="+mn-lt"/>
              </a:rPr>
              <a:t>   Hard-disk (for storage)</a:t>
            </a:r>
            <a:endParaRPr lang="en-US" sz="1800" dirty="0">
              <a:solidFill>
                <a:srgbClr val="E6EDF1"/>
              </a:solidFill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61A2ABE-ADE1-B0ED-689D-957DCBC8CB2F}"/>
              </a:ext>
            </a:extLst>
          </p:cNvPr>
          <p:cNvSpPr/>
          <p:nvPr/>
        </p:nvSpPr>
        <p:spPr>
          <a:xfrm>
            <a:off x="7204567" y="2208192"/>
            <a:ext cx="86263" cy="405441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4828B2CB-1671-DE13-EAB2-36E3745EEEB0}"/>
              </a:ext>
            </a:extLst>
          </p:cNvPr>
          <p:cNvSpPr/>
          <p:nvPr/>
        </p:nvSpPr>
        <p:spPr>
          <a:xfrm flipH="1">
            <a:off x="11976340" y="388471"/>
            <a:ext cx="215660" cy="747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1796E-9EAE-405A-A94B-345DDFE04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5853" y="2208192"/>
            <a:ext cx="625131" cy="536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02C89C-3ABF-48C7-8815-937A1DF4D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98144" y="2819340"/>
            <a:ext cx="408752" cy="408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050B79-2650-4757-8518-82A5B3112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705853" y="3396221"/>
            <a:ext cx="916208" cy="4581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9E00A6-CFD4-4DAF-B9A0-329F2A86AD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479827" y="3945260"/>
            <a:ext cx="1291036" cy="4303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05DD84-C79A-4E61-8107-A46B5F02FF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705853" y="4556204"/>
            <a:ext cx="852734" cy="5329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FB03F2-D3EE-48ED-B451-7694E45745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811880" y="5289205"/>
            <a:ext cx="566423" cy="62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3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AE3D03-C409-47BF-A9D6-68771A0658B9}"/>
              </a:ext>
            </a:extLst>
          </p:cNvPr>
          <p:cNvSpPr/>
          <p:nvPr/>
        </p:nvSpPr>
        <p:spPr>
          <a:xfrm>
            <a:off x="3739487" y="2210936"/>
            <a:ext cx="4640238" cy="1910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C7E96-96AB-4CBF-BAF5-D1A675DA5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3689" y="2370188"/>
            <a:ext cx="4371833" cy="1592184"/>
          </a:xfrm>
          <a:solidFill>
            <a:schemeClr val="tx1"/>
          </a:solidFill>
        </p:spPr>
        <p:txBody>
          <a:bodyPr/>
          <a:lstStyle/>
          <a:p>
            <a:r>
              <a:rPr lang="en-US" sz="4400" b="1" i="1" dirty="0">
                <a:solidFill>
                  <a:schemeClr val="accent2"/>
                </a:solidFill>
              </a:rPr>
              <a:t>Architecture</a:t>
            </a:r>
            <a:r>
              <a:rPr lang="en-US" sz="5400" b="1" i="1" dirty="0">
                <a:solidFill>
                  <a:schemeClr val="accent2"/>
                </a:solidFill>
              </a:rPr>
              <a:t> </a:t>
            </a:r>
            <a:r>
              <a:rPr lang="en-US" sz="4400" b="1" i="1" dirty="0">
                <a:solidFill>
                  <a:schemeClr val="accent2"/>
                </a:solidFill>
              </a:rPr>
              <a:t>diagram</a:t>
            </a:r>
            <a:endParaRPr lang="en-US" sz="5400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126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4D0F46-ADB8-9AD6-9AEC-8B8589F0A71F}"/>
              </a:ext>
            </a:extLst>
          </p:cNvPr>
          <p:cNvSpPr/>
          <p:nvPr/>
        </p:nvSpPr>
        <p:spPr>
          <a:xfrm>
            <a:off x="549723" y="1373743"/>
            <a:ext cx="10754263" cy="48595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9E89FC-67E9-186C-BE80-B1384F104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124" y="350528"/>
            <a:ext cx="6293041" cy="849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GRAPHIC USER INTERFACE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E13DB-6CD3-5675-D1D5-899AA6C89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8559" y="3698179"/>
            <a:ext cx="4078929" cy="144388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The project is still under the wraps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9547D-DB06-F609-8675-40D620899D4C}"/>
              </a:ext>
            </a:extLst>
          </p:cNvPr>
          <p:cNvSpPr/>
          <p:nvPr/>
        </p:nvSpPr>
        <p:spPr>
          <a:xfrm>
            <a:off x="4091609" y="1209260"/>
            <a:ext cx="3565584" cy="431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Hammer outline">
            <a:extLst>
              <a:ext uri="{FF2B5EF4-FFF2-40B4-BE49-F238E27FC236}">
                <a16:creationId xmlns:a16="http://schemas.microsoft.com/office/drawing/2014/main" id="{24C01A02-8905-A7C6-0D75-29070CD61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0876" y="2698630"/>
            <a:ext cx="914400" cy="914400"/>
          </a:xfrm>
          <a:prstGeom prst="rect">
            <a:avLst/>
          </a:prstGeom>
        </p:spPr>
      </p:pic>
      <p:pic>
        <p:nvPicPr>
          <p:cNvPr id="9" name="Graphic 8" descr="Construction Barricade outline">
            <a:extLst>
              <a:ext uri="{FF2B5EF4-FFF2-40B4-BE49-F238E27FC236}">
                <a16:creationId xmlns:a16="http://schemas.microsoft.com/office/drawing/2014/main" id="{816DC982-04D8-EF8D-6CE0-4D4578E64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0731" y="3071544"/>
            <a:ext cx="1086928" cy="108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87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F3CE9E-5E8A-4D8D-A98D-203F1FF662F0}"/>
              </a:ext>
            </a:extLst>
          </p:cNvPr>
          <p:cNvSpPr/>
          <p:nvPr/>
        </p:nvSpPr>
        <p:spPr>
          <a:xfrm>
            <a:off x="568656" y="1423833"/>
            <a:ext cx="11054686" cy="4999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190F4-9913-0987-7F3B-7B7E2704B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5992" y="434604"/>
            <a:ext cx="3140015" cy="834622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DEMO VIDEO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7B20CE-7FBC-4131-80A4-CDAF327384DE}"/>
              </a:ext>
            </a:extLst>
          </p:cNvPr>
          <p:cNvSpPr/>
          <p:nvPr/>
        </p:nvSpPr>
        <p:spPr>
          <a:xfrm>
            <a:off x="664190" y="1501136"/>
            <a:ext cx="10863617" cy="48449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11D92-5620-4E7B-8082-88657A6393EC}"/>
              </a:ext>
            </a:extLst>
          </p:cNvPr>
          <p:cNvSpPr txBox="1"/>
          <p:nvPr/>
        </p:nvSpPr>
        <p:spPr>
          <a:xfrm>
            <a:off x="6646460" y="4833644"/>
            <a:ext cx="3562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We’ll Be Back...</a:t>
            </a:r>
          </a:p>
        </p:txBody>
      </p:sp>
    </p:spTree>
    <p:extLst>
      <p:ext uri="{BB962C8B-B14F-4D97-AF65-F5344CB8AC3E}">
        <p14:creationId xmlns:p14="http://schemas.microsoft.com/office/powerpoint/2010/main" val="1694174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C7F809-A434-4A8D-A127-1C50C2DB3890}">
  <ds:schemaRefs>
    <ds:schemaRef ds:uri="http://schemas.microsoft.com/office/2006/documentManagement/types"/>
    <ds:schemaRef ds:uri="230e9df3-be65-4c73-a93b-d1236ebd677e"/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71af3243-3dd4-4a8d-8c0d-dd76da1f02a5"/>
    <ds:schemaRef ds:uri="http://purl.org/dc/elements/1.1/"/>
    <ds:schemaRef ds:uri="http://schemas.microsoft.com/office/2006/metadata/properties"/>
    <ds:schemaRef ds:uri="16c05727-aa75-4e4a-9b5f-8a80a11658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0E6EE1E-660B-46C6-AC21-8E505FB957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194</TotalTime>
  <Words>396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Baguet Script</vt:lpstr>
      <vt:lpstr>Bahnschrift</vt:lpstr>
      <vt:lpstr>Calibri</vt:lpstr>
      <vt:lpstr>Söhne</vt:lpstr>
      <vt:lpstr>Tenorite</vt:lpstr>
      <vt:lpstr>Wingdings</vt:lpstr>
      <vt:lpstr>Office Theme</vt:lpstr>
      <vt:lpstr>EPICS PROJECT  TOPIC: HOSPITAL MANAGEMENT SYSTEM  PRESENTED BY: GROUP 281  SUPERVISOR: MRS. JAYANTHI J   REVIEWERS: DR.ANIL KUMAR YADAV  AND DR.SUNEET JOSHI  </vt:lpstr>
      <vt:lpstr>Hospital Management system</vt:lpstr>
      <vt:lpstr>The problem:</vt:lpstr>
      <vt:lpstr>Scope of the project:</vt:lpstr>
      <vt:lpstr>Features</vt:lpstr>
      <vt:lpstr>Requirements :</vt:lpstr>
      <vt:lpstr>Architecture diagram</vt:lpstr>
      <vt:lpstr>GRAPHIC USER INTERFACE</vt:lpstr>
      <vt:lpstr>DEMO VIDEO</vt:lpstr>
      <vt:lpstr>USABILITY/APPLICATIONS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Admin</dc:creator>
  <cp:lastModifiedBy>21BAI10410</cp:lastModifiedBy>
  <cp:revision>826</cp:revision>
  <dcterms:created xsi:type="dcterms:W3CDTF">2023-12-06T12:46:25Z</dcterms:created>
  <dcterms:modified xsi:type="dcterms:W3CDTF">2024-08-29T03:34:15Z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